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870" r:id="rId2"/>
  </p:sldMasterIdLst>
  <p:notesMasterIdLst>
    <p:notesMasterId r:id="rId9"/>
  </p:notesMasterIdLst>
  <p:handoutMasterIdLst>
    <p:handoutMasterId r:id="rId10"/>
  </p:handoutMasterIdLst>
  <p:sldIdLst>
    <p:sldId id="315" r:id="rId3"/>
    <p:sldId id="327" r:id="rId4"/>
    <p:sldId id="330" r:id="rId5"/>
    <p:sldId id="331" r:id="rId6"/>
    <p:sldId id="332" r:id="rId7"/>
    <p:sldId id="333" r:id="rId8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éline Hérouart" initials="CH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62" autoAdjust="0"/>
    <p:restoredTop sz="85240" autoAdjust="0"/>
  </p:normalViewPr>
  <p:slideViewPr>
    <p:cSldViewPr>
      <p:cViewPr varScale="1">
        <p:scale>
          <a:sx n="110" d="100"/>
          <a:sy n="110" d="100"/>
        </p:scale>
        <p:origin x="7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7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5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47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7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589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7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98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94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85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2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27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8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15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589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538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0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6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4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5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1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0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4940474"/>
            <a:ext cx="9144000" cy="609600"/>
          </a:xfrm>
          <a:noFill/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B8.4 Engager le dialogue avec la communauté</a:t>
            </a: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3" name="Title 1"/>
          <p:cNvSpPr>
            <a:spLocks noGrp="1"/>
          </p:cNvSpPr>
          <p:nvPr>
            <p:ph type="ctrTitle" idx="4294967295"/>
          </p:nvPr>
        </p:nvSpPr>
        <p:spPr>
          <a:xfrm>
            <a:off x="2555777" y="84138"/>
            <a:ext cx="6588224" cy="1752600"/>
          </a:xfrm>
        </p:spPr>
        <p:txBody>
          <a:bodyPr/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des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cs typeface="Arial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rapide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54917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Temps estimé : 60 minutes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284C00-1976-49B9-A5DF-4D93C1FEC443}"/>
              </a:ext>
            </a:extLst>
          </p:cNvPr>
          <p:cNvSpPr txBox="1"/>
          <p:nvPr/>
        </p:nvSpPr>
        <p:spPr>
          <a:xfrm>
            <a:off x="35496" y="6505599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mai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>
                <a:solidFill>
                  <a:srgbClr val="002060"/>
                </a:solidFill>
              </a:rPr>
              <a:t>Objectifs d’apprentissage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11200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800" dirty="0"/>
              <a:t>À la fin de cette séance, vous serez capable: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0"/>
            <a:r>
              <a:rPr lang="en-GB" sz="2800" dirty="0" err="1"/>
              <a:t>D’identifier</a:t>
            </a:r>
            <a:r>
              <a:rPr lang="en-GB" sz="2800" dirty="0"/>
              <a:t> les activités de votre domaine lorsque vous avez </a:t>
            </a:r>
            <a:r>
              <a:rPr lang="en-GB" sz="2800" dirty="0" err="1"/>
              <a:t>besoin</a:t>
            </a:r>
            <a:r>
              <a:rPr lang="en-GB" sz="2800" dirty="0"/>
              <a:t> </a:t>
            </a:r>
            <a:r>
              <a:rPr lang="en-GB" sz="2800" dirty="0" err="1"/>
              <a:t>d’engager</a:t>
            </a:r>
            <a:r>
              <a:rPr lang="en-GB" sz="2800" dirty="0"/>
              <a:t> un dialogue avec la communauté</a:t>
            </a:r>
          </a:p>
          <a:p>
            <a:pPr lvl="0"/>
            <a:r>
              <a:rPr lang="en-GB" sz="2800" dirty="0"/>
              <a:t>De </a:t>
            </a:r>
            <a:r>
              <a:rPr lang="en-GB" sz="2800" dirty="0" err="1"/>
              <a:t>choisir</a:t>
            </a:r>
            <a:r>
              <a:rPr lang="en-GB" sz="2800" dirty="0"/>
              <a:t> les outils adéquats qui </a:t>
            </a:r>
            <a:r>
              <a:rPr lang="en-GB" sz="2800" dirty="0" err="1"/>
              <a:t>permettent</a:t>
            </a:r>
            <a:r>
              <a:rPr lang="en-GB" sz="2800" dirty="0"/>
              <a:t> </a:t>
            </a:r>
            <a:r>
              <a:rPr lang="en-GB" sz="2800" dirty="0" err="1"/>
              <a:t>d’engager</a:t>
            </a:r>
            <a:r>
              <a:rPr lang="en-GB" sz="2800" dirty="0"/>
              <a:t> le dialogue avec la communauté (</a:t>
            </a:r>
            <a:r>
              <a:rPr lang="en-GB" sz="2800" dirty="0" err="1"/>
              <a:t>voir</a:t>
            </a:r>
            <a:r>
              <a:rPr lang="pl-PL" sz="2800" dirty="0"/>
              <a:t> </a:t>
            </a:r>
            <a:r>
              <a:rPr lang="en-GB" sz="2800" dirty="0"/>
              <a:t>tableau ci-</a:t>
            </a:r>
            <a:r>
              <a:rPr lang="en-GB" sz="2800" dirty="0" err="1"/>
              <a:t>dessous</a:t>
            </a:r>
            <a:r>
              <a:rPr lang="en-GB" sz="2800" dirty="0"/>
              <a:t>).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Instructions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600" dirty="0"/>
              <a:t>Les participants sont réunis en groupes </a:t>
            </a:r>
            <a:br>
              <a:rPr lang="pl-PL" sz="2600" dirty="0"/>
            </a:br>
            <a:r>
              <a:rPr lang="fr-FR" sz="2600" dirty="0"/>
              <a:t>(de 4 à 7 personnes).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600" dirty="0"/>
              <a:t>Chacun lit </a:t>
            </a:r>
            <a:r>
              <a:rPr lang="en-US" sz="2600" dirty="0" err="1"/>
              <a:t>individuellement</a:t>
            </a:r>
            <a:r>
              <a:rPr lang="en-US" sz="2600" dirty="0"/>
              <a:t> la description des outils qui </a:t>
            </a:r>
            <a:r>
              <a:rPr lang="en-US" sz="2600" dirty="0" err="1"/>
              <a:t>permettent</a:t>
            </a:r>
            <a:r>
              <a:rPr lang="en-US" sz="2600" dirty="0"/>
              <a:t> </a:t>
            </a:r>
            <a:r>
              <a:rPr lang="en-US" sz="2600" dirty="0" err="1"/>
              <a:t>d’engager</a:t>
            </a:r>
            <a:r>
              <a:rPr lang="en-US" sz="2600" dirty="0"/>
              <a:t> le dialogue avec la communauté (guide du participant).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600" dirty="0"/>
              <a:t>Chaque membre du groupe propose des outils de dialogue pour chaque activité à réaliser. Chaque groupe doit ensuite se </a:t>
            </a:r>
            <a:r>
              <a:rPr lang="en-US" sz="2600" dirty="0" err="1"/>
              <a:t>mettre</a:t>
            </a:r>
            <a:r>
              <a:rPr lang="en-US" sz="2600" dirty="0"/>
              <a:t> </a:t>
            </a:r>
            <a:r>
              <a:rPr lang="en-US" sz="2600" dirty="0" err="1"/>
              <a:t>d’accord</a:t>
            </a:r>
            <a:r>
              <a:rPr lang="en-US" sz="2600" dirty="0"/>
              <a:t>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600" dirty="0" err="1"/>
              <a:t>L’un</a:t>
            </a:r>
            <a:r>
              <a:rPr lang="en-US" sz="2600" dirty="0"/>
              <a:t> des membres du groupe fait part de la </a:t>
            </a:r>
            <a:r>
              <a:rPr lang="en-US" sz="2600" dirty="0" err="1"/>
              <a:t>réflexion</a:t>
            </a:r>
            <a:r>
              <a:rPr lang="en-US" sz="2600" dirty="0"/>
              <a:t> de </a:t>
            </a:r>
            <a:r>
              <a:rPr lang="en-US" sz="2600" dirty="0" err="1"/>
              <a:t>celui</a:t>
            </a:r>
            <a:r>
              <a:rPr lang="en-US" sz="2600" dirty="0"/>
              <a:t>-ci </a:t>
            </a:r>
            <a:r>
              <a:rPr lang="en-US" sz="2600" dirty="0" err="1"/>
              <a:t>en</a:t>
            </a:r>
            <a:r>
              <a:rPr lang="en-US" sz="2600" dirty="0"/>
              <a:t> session </a:t>
            </a:r>
            <a:r>
              <a:rPr lang="en-US" sz="2600" dirty="0" err="1"/>
              <a:t>plénière</a:t>
            </a:r>
            <a:r>
              <a:rPr lang="en-US" sz="2600" dirty="0"/>
              <a:t> (</a:t>
            </a:r>
            <a:r>
              <a:rPr lang="en-US" sz="2600" dirty="0" err="1"/>
              <a:t>compte-rendu</a:t>
            </a:r>
            <a:r>
              <a:rPr lang="en-US" sz="2600" dirty="0"/>
              <a:t>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48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868764"/>
              </p:ext>
            </p:extLst>
          </p:nvPr>
        </p:nvGraphicFramePr>
        <p:xfrm>
          <a:off x="107501" y="764705"/>
          <a:ext cx="8928994" cy="4769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7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2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7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6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1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95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05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876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31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549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6253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82033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Outils pour engager le dialogue avec la communauté</a:t>
                      </a:r>
                      <a:endParaRPr lang="en-GB" sz="14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1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Activités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Carte de la communauté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Calendrier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dirty="0" err="1">
                          <a:effectLst/>
                        </a:rPr>
                        <a:t>saisonnier</a:t>
                      </a:r>
                      <a:r>
                        <a:rPr lang="en-GB" sz="1000" dirty="0">
                          <a:effectLst/>
                        </a:rPr>
                        <a:t> 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Chronologie</a:t>
                      </a:r>
                      <a:r>
                        <a:rPr lang="en-GB" sz="1000" dirty="0">
                          <a:effectLst/>
                        </a:rPr>
                        <a:t> des </a:t>
                      </a:r>
                      <a:r>
                        <a:rPr lang="en-GB" sz="1000" dirty="0" err="1">
                          <a:effectLst/>
                        </a:rPr>
                        <a:t>événements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Visite et observations de la communauté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Observations des foyers et des infrastructures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Groupes de discussion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Entretiens individuels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Récit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Causes et conséquences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Scénario d’urgence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Classement</a:t>
                      </a:r>
                      <a:r>
                        <a:rPr lang="en-GB" sz="1000" dirty="0">
                          <a:effectLst/>
                        </a:rPr>
                        <a:t> avec des </a:t>
                      </a:r>
                      <a:r>
                        <a:rPr lang="en-GB" sz="1000" dirty="0" err="1">
                          <a:effectLst/>
                        </a:rPr>
                        <a:t>fèves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Cercles</a:t>
                      </a:r>
                      <a:r>
                        <a:rPr lang="en-GB" sz="1000" dirty="0">
                          <a:effectLst/>
                        </a:rPr>
                        <a:t> de communication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Perspectives </a:t>
                      </a:r>
                      <a:r>
                        <a:rPr lang="en-GB" sz="1000" dirty="0" err="1">
                          <a:effectLst/>
                        </a:rPr>
                        <a:t>d’action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18000" marR="1800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6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6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4.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342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3978</TotalTime>
  <Words>312</Words>
  <Application>Microsoft Office PowerPoint</Application>
  <PresentationFormat>On-screen Show (4:3)</PresentationFormat>
  <Paragraphs>51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SimSun</vt:lpstr>
      <vt:lpstr>Arial</vt:lpstr>
      <vt:lpstr>Arial Narrow</vt:lpstr>
      <vt:lpstr>Calibri</vt:lpstr>
      <vt:lpstr>RC 59 Template EN</vt:lpstr>
      <vt:lpstr>Custom Design</vt:lpstr>
      <vt:lpstr>Formation des  Équipes d’intervention rapide</vt:lpstr>
      <vt:lpstr>Objectifs d’apprentissage</vt:lpstr>
      <vt:lpstr>Instructions</vt:lpstr>
      <vt:lpstr>PowerPoint Presentation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288</cp:revision>
  <cp:lastPrinted>2013-10-01T07:19:12Z</cp:lastPrinted>
  <dcterms:created xsi:type="dcterms:W3CDTF">2006-12-04T14:06:57Z</dcterms:created>
  <dcterms:modified xsi:type="dcterms:W3CDTF">2018-06-13T14:48:35Z</dcterms:modified>
</cp:coreProperties>
</file>